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58" r:id="rId4"/>
    <p:sldId id="259" r:id="rId5"/>
    <p:sldId id="261" r:id="rId6"/>
    <p:sldId id="264" r:id="rId7"/>
    <p:sldId id="263"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4"/>
    <p:restoredTop sz="80000"/>
  </p:normalViewPr>
  <p:slideViewPr>
    <p:cSldViewPr snapToGrid="0" snapToObjects="1">
      <p:cViewPr varScale="1">
        <p:scale>
          <a:sx n="49" d="100"/>
          <a:sy n="49" d="100"/>
        </p:scale>
        <p:origin x="1584" y="184"/>
      </p:cViewPr>
      <p:guideLst/>
    </p:cSldViewPr>
  </p:slideViewPr>
  <p:notesTextViewPr>
    <p:cViewPr>
      <p:scale>
        <a:sx n="1" d="1"/>
        <a:sy n="1" d="1"/>
      </p:scale>
      <p:origin x="0" y="0"/>
    </p:cViewPr>
  </p:notesTextViewPr>
  <p:notesViewPr>
    <p:cSldViewPr snapToGrid="0" snapToObjects="1">
      <p:cViewPr varScale="1">
        <p:scale>
          <a:sx n="48" d="100"/>
          <a:sy n="48" d="100"/>
        </p:scale>
        <p:origin x="2832" y="20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568634-172C-C245-A422-958C9C3F3596}" type="datetimeFigureOut">
              <a:rPr lang="en-US" smtClean="0"/>
              <a:t>3/3/16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358060-D1AD-804B-800D-8F2156DCAE6A}" type="slidenum">
              <a:rPr lang="en-US" smtClean="0"/>
              <a:t>‹#›</a:t>
            </a:fld>
            <a:endParaRPr lang="en-US"/>
          </a:p>
        </p:txBody>
      </p:sp>
    </p:spTree>
    <p:extLst>
      <p:ext uri="{BB962C8B-B14F-4D97-AF65-F5344CB8AC3E}">
        <p14:creationId xmlns:p14="http://schemas.microsoft.com/office/powerpoint/2010/main" val="75269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GOD’S REQUEST</a:t>
            </a:r>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“Gospel workers should be able also to give instruction in the principles of healthful living. There is sickness everywhere, and most of it might be prevented by attention to the laws of health” (E. G. White, Ministry of Healing</a:t>
            </a:r>
            <a:r>
              <a:rPr lang="en-GB" sz="1200" kern="1200" dirty="0" smtClean="0">
                <a:solidFill>
                  <a:schemeClr val="tx1"/>
                </a:solidFill>
                <a:effectLst/>
                <a:latin typeface="+mn-lt"/>
                <a:ea typeface="+mn-ea"/>
                <a:cs typeface="+mn-cs"/>
              </a:rPr>
              <a:t>, p. 146).</a:t>
            </a:r>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“Greater efforts should be put forth to educate the people in the principles of health reform…..Teach the people that it is better to know how to keep well than how to cure disease”</a:t>
            </a:r>
            <a:r>
              <a:rPr lang="en-GB" sz="1200" kern="1200" dirty="0" smtClean="0">
                <a:solidFill>
                  <a:schemeClr val="tx1"/>
                </a:solidFill>
                <a:effectLst/>
                <a:latin typeface="+mn-lt"/>
                <a:ea typeface="+mn-ea"/>
                <a:cs typeface="+mn-cs"/>
              </a:rPr>
              <a:t> (E. G. White, </a:t>
            </a:r>
            <a:r>
              <a:rPr lang="en-GB" sz="1200" i="1" kern="1200" dirty="0" smtClean="0">
                <a:solidFill>
                  <a:schemeClr val="tx1"/>
                </a:solidFill>
                <a:effectLst/>
                <a:latin typeface="+mn-lt"/>
                <a:ea typeface="+mn-ea"/>
                <a:cs typeface="+mn-cs"/>
              </a:rPr>
              <a:t>Testimonies for the Church</a:t>
            </a:r>
            <a:r>
              <a:rPr lang="en-GB" sz="1200" kern="1200" dirty="0" smtClean="0">
                <a:solidFill>
                  <a:schemeClr val="tx1"/>
                </a:solidFill>
                <a:effectLst/>
                <a:latin typeface="+mn-lt"/>
                <a:ea typeface="+mn-ea"/>
                <a:cs typeface="+mn-cs"/>
              </a:rPr>
              <a:t>, Vol. 9, p. 161).</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58060-D1AD-804B-800D-8F2156DCAE6A}" type="slidenum">
              <a:rPr lang="en-US" smtClean="0"/>
              <a:t>1</a:t>
            </a:fld>
            <a:endParaRPr lang="en-US"/>
          </a:p>
        </p:txBody>
      </p:sp>
    </p:spTree>
    <p:extLst>
      <p:ext uri="{BB962C8B-B14F-4D97-AF65-F5344CB8AC3E}">
        <p14:creationId xmlns:p14="http://schemas.microsoft.com/office/powerpoint/2010/main" val="641216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MINISTRY RESOURCES</a:t>
            </a:r>
          </a:p>
          <a:p>
            <a:endParaRPr lang="en-GB" b="1" dirty="0" smtClean="0"/>
          </a:p>
          <a:p>
            <a:pPr marL="171450" lvl="0" indent="-171450">
              <a:buFont typeface="Arial" charset="0"/>
              <a:buChar char="•"/>
            </a:pPr>
            <a:r>
              <a:rPr lang="en-GB" i="1" dirty="0" smtClean="0"/>
              <a:t>Breathe Free</a:t>
            </a:r>
            <a:r>
              <a:rPr lang="en-GB" dirty="0" smtClean="0"/>
              <a:t> seminars for women</a:t>
            </a:r>
            <a:endParaRPr lang="en-US" dirty="0" smtClean="0"/>
          </a:p>
          <a:p>
            <a:pPr marL="171450" lvl="0" indent="-171450">
              <a:buFont typeface="Arial" charset="0"/>
              <a:buChar char="•"/>
            </a:pPr>
            <a:r>
              <a:rPr lang="en-GB" dirty="0" smtClean="0"/>
              <a:t>Cancer awareness workshops</a:t>
            </a:r>
            <a:endParaRPr lang="en-US" dirty="0" smtClean="0"/>
          </a:p>
          <a:p>
            <a:pPr marL="171450" lvl="0" indent="-171450">
              <a:buFont typeface="Arial" charset="0"/>
              <a:buChar char="•"/>
            </a:pPr>
            <a:r>
              <a:rPr lang="en-GB" dirty="0" smtClean="0"/>
              <a:t>Cooking and nutrition classes</a:t>
            </a:r>
            <a:endParaRPr lang="en-US" dirty="0" smtClean="0"/>
          </a:p>
          <a:p>
            <a:pPr marL="171450" lvl="0" indent="-171450">
              <a:buFont typeface="Arial" charset="0"/>
              <a:buChar char="•"/>
            </a:pPr>
            <a:r>
              <a:rPr lang="en-GB" dirty="0" smtClean="0"/>
              <a:t>Emotional resilience and mental well-being seminars</a:t>
            </a:r>
            <a:endParaRPr lang="en-US" dirty="0" smtClean="0"/>
          </a:p>
          <a:p>
            <a:pPr marL="171450" lvl="0" indent="-171450">
              <a:buFont typeface="Arial" charset="0"/>
              <a:buChar char="•"/>
            </a:pPr>
            <a:r>
              <a:rPr lang="en-GB" dirty="0" smtClean="0"/>
              <a:t>Exercise classes for women</a:t>
            </a:r>
            <a:endParaRPr lang="en-US" dirty="0" smtClean="0"/>
          </a:p>
          <a:p>
            <a:endParaRPr lang="en-US" dirty="0"/>
          </a:p>
        </p:txBody>
      </p:sp>
      <p:sp>
        <p:nvSpPr>
          <p:cNvPr id="4" name="Slide Number Placeholder 3"/>
          <p:cNvSpPr>
            <a:spLocks noGrp="1"/>
          </p:cNvSpPr>
          <p:nvPr>
            <p:ph type="sldNum" sz="quarter" idx="10"/>
          </p:nvPr>
        </p:nvSpPr>
        <p:spPr/>
        <p:txBody>
          <a:bodyPr/>
          <a:lstStyle/>
          <a:p>
            <a:fld id="{A0358060-D1AD-804B-800D-8F2156DCAE6A}" type="slidenum">
              <a:rPr lang="en-US" smtClean="0"/>
              <a:t>10</a:t>
            </a:fld>
            <a:endParaRPr lang="en-US"/>
          </a:p>
        </p:txBody>
      </p:sp>
    </p:spTree>
    <p:extLst>
      <p:ext uri="{BB962C8B-B14F-4D97-AF65-F5344CB8AC3E}">
        <p14:creationId xmlns:p14="http://schemas.microsoft.com/office/powerpoint/2010/main" val="1941003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BENEFITS</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“Beloved, I pray that you may prosper in all things and be in health, just as your soul prospers” </a:t>
            </a:r>
            <a:r>
              <a:rPr lang="en-GB" sz="1200" kern="1200" dirty="0" smtClean="0">
                <a:solidFill>
                  <a:schemeClr val="tx1"/>
                </a:solidFill>
                <a:effectLst/>
                <a:latin typeface="+mn-lt"/>
                <a:ea typeface="+mn-ea"/>
                <a:cs typeface="+mn-cs"/>
              </a:rPr>
              <a:t>(3 John 2).</a:t>
            </a:r>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“Today we are combining the work of ministry and of healing as we have never done before. We are working to educate our people how to treat the body in sickness, how to regain health, and how to keep well when health is restored.”</a:t>
            </a:r>
            <a:r>
              <a:rPr lang="en-GB" sz="1200" kern="1200" dirty="0" smtClean="0">
                <a:solidFill>
                  <a:schemeClr val="tx1"/>
                </a:solidFill>
                <a:effectLst/>
                <a:latin typeface="+mn-lt"/>
                <a:ea typeface="+mn-ea"/>
                <a:cs typeface="+mn-cs"/>
              </a:rPr>
              <a:t> (E. G. White, </a:t>
            </a:r>
            <a:r>
              <a:rPr lang="en-GB" sz="1200" i="1" kern="1200" dirty="0" smtClean="0">
                <a:solidFill>
                  <a:schemeClr val="tx1"/>
                </a:solidFill>
                <a:effectLst/>
                <a:latin typeface="+mn-lt"/>
                <a:ea typeface="+mn-ea"/>
                <a:cs typeface="+mn-cs"/>
              </a:rPr>
              <a:t>Medical Ministry,</a:t>
            </a:r>
            <a:r>
              <a:rPr lang="en-GB" sz="1200" kern="1200" dirty="0" smtClean="0">
                <a:solidFill>
                  <a:schemeClr val="tx1"/>
                </a:solidFill>
                <a:effectLst/>
                <a:latin typeface="+mn-lt"/>
                <a:ea typeface="+mn-ea"/>
                <a:cs typeface="+mn-cs"/>
              </a:rPr>
              <a:t> p. 63).</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58060-D1AD-804B-800D-8F2156DCAE6A}" type="slidenum">
              <a:rPr lang="en-US" smtClean="0"/>
              <a:t>11</a:t>
            </a:fld>
            <a:endParaRPr lang="en-US"/>
          </a:p>
        </p:txBody>
      </p:sp>
    </p:spTree>
    <p:extLst>
      <p:ext uri="{BB962C8B-B14F-4D97-AF65-F5344CB8AC3E}">
        <p14:creationId xmlns:p14="http://schemas.microsoft.com/office/powerpoint/2010/main" val="14056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CHALLENGE</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Poor health blights all aspects of a woman’s life and undermines her ability to be a fully productive participant in God’s work. </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Globally, women face many threats to health, such as social inequalities, economic deprivation, poor nutrition, inadequate housing, disability-related discrimination and political instability. Being born female in some cultures exposes women to a devalued social status, and reduced access to basic necessities such as food, health care and education.</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“Twenty years after countries signed pledges in the 1995 Beijing Declaration and Platform of Action, women still face many health problems and we must re-commit to addressing them”</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Dr.</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Flavia</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Bustreo</a:t>
            </a:r>
            <a:r>
              <a:rPr lang="en-GB" sz="1200" i="1" kern="1200" dirty="0" smtClean="0">
                <a:solidFill>
                  <a:schemeClr val="tx1"/>
                </a:solidFill>
                <a:effectLst/>
                <a:latin typeface="+mn-lt"/>
                <a:ea typeface="+mn-ea"/>
                <a:cs typeface="+mn-cs"/>
              </a:rPr>
              <a:t>, Assistant Director General for Family, Women’s and Children’s Health through the Life-course, World Health Organization)</a:t>
            </a:r>
            <a:r>
              <a:rPr lang="en-GB"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58060-D1AD-804B-800D-8F2156DCAE6A}" type="slidenum">
              <a:rPr lang="en-US" smtClean="0"/>
              <a:t>2</a:t>
            </a:fld>
            <a:endParaRPr lang="en-US"/>
          </a:p>
        </p:txBody>
      </p:sp>
    </p:spTree>
    <p:extLst>
      <p:ext uri="{BB962C8B-B14F-4D97-AF65-F5344CB8AC3E}">
        <p14:creationId xmlns:p14="http://schemas.microsoft.com/office/powerpoint/2010/main" val="180920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Health challenges include:</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i="1" kern="1200" dirty="0" smtClean="0">
                <a:solidFill>
                  <a:schemeClr val="tx1"/>
                </a:solidFill>
                <a:effectLst/>
                <a:latin typeface="+mn-lt"/>
                <a:ea typeface="+mn-ea"/>
                <a:cs typeface="+mn-cs"/>
              </a:rPr>
              <a:t>Abuse</a:t>
            </a:r>
            <a:r>
              <a:rPr lang="en-GB" sz="1200" kern="1200" dirty="0" smtClean="0">
                <a:solidFill>
                  <a:schemeClr val="tx1"/>
                </a:solidFill>
                <a:effectLst/>
                <a:latin typeface="+mn-lt"/>
                <a:ea typeface="+mn-ea"/>
                <a:cs typeface="+mn-cs"/>
              </a:rPr>
              <a:t> - Girls are much more likely to suffer sexual abuse than are boys.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i="1" kern="1200" dirty="0" smtClean="0">
                <a:solidFill>
                  <a:schemeClr val="tx1"/>
                </a:solidFill>
                <a:effectLst/>
                <a:latin typeface="+mn-lt"/>
                <a:ea typeface="+mn-ea"/>
                <a:cs typeface="+mn-cs"/>
              </a:rPr>
              <a:t>Accidents </a:t>
            </a:r>
            <a:r>
              <a:rPr lang="en-GB" sz="1200" kern="1200" dirty="0" smtClean="0">
                <a:solidFill>
                  <a:schemeClr val="tx1"/>
                </a:solidFill>
                <a:effectLst/>
                <a:latin typeface="+mn-lt"/>
                <a:ea typeface="+mn-ea"/>
                <a:cs typeface="+mn-cs"/>
              </a:rPr>
              <a:t>- Road traffic injuries are the leading cause of death among adolescent girls in high- and upper-middle-income countries.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i="1" kern="1200" dirty="0" smtClean="0">
                <a:solidFill>
                  <a:schemeClr val="tx1"/>
                </a:solidFill>
                <a:effectLst/>
                <a:latin typeface="+mn-lt"/>
                <a:ea typeface="+mn-ea"/>
                <a:cs typeface="+mn-cs"/>
              </a:rPr>
              <a:t>Breast cancer</a:t>
            </a:r>
            <a:r>
              <a:rPr lang="en-GB" sz="1200" kern="1200" dirty="0" smtClean="0">
                <a:solidFill>
                  <a:schemeClr val="tx1"/>
                </a:solidFill>
                <a:effectLst/>
                <a:latin typeface="+mn-lt"/>
                <a:ea typeface="+mn-ea"/>
                <a:cs typeface="+mn-cs"/>
              </a:rPr>
              <a:t> - is the leading cancer killer among women aged 20–59 years worldwide.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i="1" kern="1200" dirty="0" smtClean="0">
                <a:solidFill>
                  <a:schemeClr val="tx1"/>
                </a:solidFill>
                <a:effectLst/>
                <a:latin typeface="+mn-lt"/>
                <a:ea typeface="+mn-ea"/>
                <a:cs typeface="+mn-cs"/>
              </a:rPr>
              <a:t>Cardiovascular disease</a:t>
            </a:r>
            <a:r>
              <a:rPr lang="en-GB" sz="1200" b="1" kern="1200" dirty="0" smtClean="0">
                <a:solidFill>
                  <a:schemeClr val="tx1"/>
                </a:solidFill>
                <a:effectLst/>
                <a:latin typeface="+mn-lt"/>
                <a:ea typeface="+mn-ea"/>
                <a:cs typeface="+mn-cs"/>
              </a:rPr>
              <a:t> - </a:t>
            </a:r>
            <a:r>
              <a:rPr lang="en-GB" sz="1200" kern="1200" dirty="0" smtClean="0">
                <a:solidFill>
                  <a:schemeClr val="tx1"/>
                </a:solidFill>
                <a:effectLst/>
                <a:latin typeface="+mn-lt"/>
                <a:ea typeface="+mn-ea"/>
                <a:cs typeface="+mn-cs"/>
              </a:rPr>
              <a:t>is the number one killer of women globally.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i="1" kern="1200" dirty="0" smtClean="0">
                <a:solidFill>
                  <a:schemeClr val="tx1"/>
                </a:solidFill>
                <a:effectLst/>
                <a:latin typeface="+mn-lt"/>
                <a:ea typeface="+mn-ea"/>
                <a:cs typeface="+mn-cs"/>
              </a:rPr>
              <a:t>Maternal deaths</a:t>
            </a:r>
            <a:r>
              <a:rPr lang="en-GB" sz="1200" kern="1200" dirty="0" smtClean="0">
                <a:solidFill>
                  <a:schemeClr val="tx1"/>
                </a:solidFill>
                <a:effectLst/>
                <a:latin typeface="+mn-lt"/>
                <a:ea typeface="+mn-ea"/>
                <a:cs typeface="+mn-cs"/>
              </a:rPr>
              <a:t> - Almost all (99%) of the approximate 287,000 maternal deaths every year occur in developing countries.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i="1" kern="1200" dirty="0" smtClean="0">
                <a:solidFill>
                  <a:schemeClr val="tx1"/>
                </a:solidFill>
                <a:effectLst/>
                <a:latin typeface="+mn-lt"/>
                <a:ea typeface="+mn-ea"/>
                <a:cs typeface="+mn-cs"/>
              </a:rPr>
              <a:t>Reduced longevity in developing countries - </a:t>
            </a:r>
            <a:r>
              <a:rPr lang="en-GB" sz="1200" kern="1200" dirty="0" smtClean="0">
                <a:solidFill>
                  <a:schemeClr val="tx1"/>
                </a:solidFill>
                <a:effectLst/>
                <a:latin typeface="+mn-lt"/>
                <a:ea typeface="+mn-ea"/>
                <a:cs typeface="+mn-cs"/>
              </a:rPr>
              <a:t>In 2011, women's life expectancy at birth was more than 80 years in 46 countries, but only 58 years in the WHO African Region.</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(Source: WHO Women’s Health Fact Sheet No. 334, September 2013)</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58060-D1AD-804B-800D-8F2156DCAE6A}" type="slidenum">
              <a:rPr lang="en-US" smtClean="0"/>
              <a:t>3</a:t>
            </a:fld>
            <a:endParaRPr lang="en-US"/>
          </a:p>
        </p:txBody>
      </p:sp>
    </p:spTree>
    <p:extLst>
      <p:ext uri="{BB962C8B-B14F-4D97-AF65-F5344CB8AC3E}">
        <p14:creationId xmlns:p14="http://schemas.microsoft.com/office/powerpoint/2010/main" val="1617916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charset="0"/>
              <a:buChar char="•"/>
            </a:pPr>
            <a:r>
              <a:rPr lang="en-GB" b="1" i="1" dirty="0" smtClean="0"/>
              <a:t>Cardiovascular disease</a:t>
            </a:r>
            <a:r>
              <a:rPr lang="en-GB" b="1" dirty="0" smtClean="0"/>
              <a:t> - </a:t>
            </a:r>
            <a:r>
              <a:rPr lang="en-GB" dirty="0" smtClean="0"/>
              <a:t>is the number one killer of women globally. </a:t>
            </a:r>
            <a:endParaRPr lang="en-US" dirty="0" smtClean="0"/>
          </a:p>
          <a:p>
            <a:pPr marL="171450" lvl="0" indent="-171450">
              <a:buFont typeface="Arial" charset="0"/>
              <a:buChar char="•"/>
            </a:pPr>
            <a:r>
              <a:rPr lang="en-GB" b="1" i="1" dirty="0" smtClean="0"/>
              <a:t>Maternal deaths</a:t>
            </a:r>
            <a:r>
              <a:rPr lang="en-GB" dirty="0" smtClean="0"/>
              <a:t> - Almost all (99%) of the approximate 287,000 maternal deaths every year occur in developing countries. </a:t>
            </a:r>
            <a:endParaRPr lang="en-US" dirty="0" smtClean="0"/>
          </a:p>
          <a:p>
            <a:pPr marL="171450" lvl="0" indent="-171450">
              <a:buFont typeface="Arial" charset="0"/>
              <a:buChar char="•"/>
            </a:pPr>
            <a:r>
              <a:rPr lang="en-GB" b="1" i="1" dirty="0" smtClean="0"/>
              <a:t>Reduced longevity in developing </a:t>
            </a: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GB" sz="1200" kern="1200" dirty="0" smtClean="0">
                <a:solidFill>
                  <a:schemeClr val="tx1"/>
                </a:solidFill>
                <a:effectLst/>
                <a:latin typeface="+mn-lt"/>
                <a:ea typeface="+mn-ea"/>
                <a:cs typeface="+mn-cs"/>
              </a:rPr>
              <a:t>(Source: WHO Women’s Health Fact Sheet No. 334, September 2013)</a:t>
            </a:r>
            <a:endParaRPr lang="en-US" sz="1200" kern="1200" dirty="0" smtClean="0">
              <a:solidFill>
                <a:schemeClr val="tx1"/>
              </a:solidFill>
              <a:effectLst/>
              <a:latin typeface="+mn-lt"/>
              <a:ea typeface="+mn-ea"/>
              <a:cs typeface="+mn-cs"/>
            </a:endParaRPr>
          </a:p>
          <a:p>
            <a:pPr marL="171450" lvl="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A0358060-D1AD-804B-800D-8F2156DCAE6A}" type="slidenum">
              <a:rPr lang="en-US" smtClean="0"/>
              <a:t>4</a:t>
            </a:fld>
            <a:endParaRPr lang="en-US"/>
          </a:p>
        </p:txBody>
      </p:sp>
    </p:spTree>
    <p:extLst>
      <p:ext uri="{BB962C8B-B14F-4D97-AF65-F5344CB8AC3E}">
        <p14:creationId xmlns:p14="http://schemas.microsoft.com/office/powerpoint/2010/main" val="57351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DISEASES IMPACTING WOMEN’S HEALTH:</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AIDS/HIV</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Alzheimer’s Disease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Arthritis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Breast cancer and inflammatory breast disease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Coronary artery disease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Chlamydia</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Chronic Fatigue Syndrome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Diabetes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Depressive disorders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Drug abuse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Hepatitis A, B &amp; C</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Hypertension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Lupus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Malnutrition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Osteoporosis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Ovarian cancer</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Sexually Transmitted Disease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Smoking</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Stress related illnesses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Stroke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Vaginitis and vaginal infections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58060-D1AD-804B-800D-8F2156DCAE6A}" type="slidenum">
              <a:rPr lang="en-US" smtClean="0"/>
              <a:t>5</a:t>
            </a:fld>
            <a:endParaRPr lang="en-US"/>
          </a:p>
        </p:txBody>
      </p:sp>
    </p:spTree>
    <p:extLst>
      <p:ext uri="{BB962C8B-B14F-4D97-AF65-F5344CB8AC3E}">
        <p14:creationId xmlns:p14="http://schemas.microsoft.com/office/powerpoint/2010/main" val="1744387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GOD’S REQUEST</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“Gospel workers should be able also to give instruction in the principles of healthful living. There is sickness everywhere, and most of it might be prevented by attention to the laws of health” (E. G. White, Ministry of Healing</a:t>
            </a:r>
            <a:r>
              <a:rPr lang="en-GB" sz="1200" kern="1200" dirty="0" smtClean="0">
                <a:solidFill>
                  <a:schemeClr val="tx1"/>
                </a:solidFill>
                <a:effectLst/>
                <a:latin typeface="+mn-lt"/>
                <a:ea typeface="+mn-ea"/>
                <a:cs typeface="+mn-cs"/>
              </a:rPr>
              <a:t>, p. 146).</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“Greater efforts should be put forth to educate the people in the principles of health reform…..Teach the people that it is better to know how to keep well than how to cure disease”</a:t>
            </a:r>
            <a:r>
              <a:rPr lang="en-GB" sz="1200" kern="1200" dirty="0" smtClean="0">
                <a:solidFill>
                  <a:schemeClr val="tx1"/>
                </a:solidFill>
                <a:effectLst/>
                <a:latin typeface="+mn-lt"/>
                <a:ea typeface="+mn-ea"/>
                <a:cs typeface="+mn-cs"/>
              </a:rPr>
              <a:t> (E. G. White, </a:t>
            </a:r>
            <a:r>
              <a:rPr lang="en-GB" sz="1200" i="1" kern="1200" dirty="0" smtClean="0">
                <a:solidFill>
                  <a:schemeClr val="tx1"/>
                </a:solidFill>
                <a:effectLst/>
                <a:latin typeface="+mn-lt"/>
                <a:ea typeface="+mn-ea"/>
                <a:cs typeface="+mn-cs"/>
              </a:rPr>
              <a:t>Testimonies for the Church</a:t>
            </a:r>
            <a:r>
              <a:rPr lang="en-GB" sz="1200" kern="1200" dirty="0" smtClean="0">
                <a:solidFill>
                  <a:schemeClr val="tx1"/>
                </a:solidFill>
                <a:effectLst/>
                <a:latin typeface="+mn-lt"/>
                <a:ea typeface="+mn-ea"/>
                <a:cs typeface="+mn-cs"/>
              </a:rPr>
              <a:t>, Vol. 9, p. 161).</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58060-D1AD-804B-800D-8F2156DCAE6A}" type="slidenum">
              <a:rPr lang="en-US" smtClean="0"/>
              <a:t>6</a:t>
            </a:fld>
            <a:endParaRPr lang="en-US"/>
          </a:p>
        </p:txBody>
      </p:sp>
    </p:spTree>
    <p:extLst>
      <p:ext uri="{BB962C8B-B14F-4D97-AF65-F5344CB8AC3E}">
        <p14:creationId xmlns:p14="http://schemas.microsoft.com/office/powerpoint/2010/main" val="760613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OUR RESPONSE</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“The suffering and destitute are our </a:t>
            </a:r>
            <a:r>
              <a:rPr lang="en-GB" sz="1200" i="1" kern="1200" dirty="0" err="1" smtClean="0">
                <a:solidFill>
                  <a:schemeClr val="tx1"/>
                </a:solidFill>
                <a:effectLst/>
                <a:latin typeface="+mn-lt"/>
                <a:ea typeface="+mn-ea"/>
                <a:cs typeface="+mn-cs"/>
              </a:rPr>
              <a:t>neighbors</a:t>
            </a:r>
            <a:r>
              <a:rPr lang="en-GB" sz="1200" i="1" kern="1200" dirty="0" smtClean="0">
                <a:solidFill>
                  <a:schemeClr val="tx1"/>
                </a:solidFill>
                <a:effectLst/>
                <a:latin typeface="+mn-lt"/>
                <a:ea typeface="+mn-ea"/>
                <a:cs typeface="+mn-cs"/>
              </a:rPr>
              <a:t>, and when their wants are brought to our knowledge it is our duty to relieve them as far as possible</a:t>
            </a:r>
            <a:r>
              <a:rPr lang="en-GB" sz="1200" kern="1200" dirty="0" smtClean="0">
                <a:solidFill>
                  <a:schemeClr val="tx1"/>
                </a:solidFill>
                <a:effectLst/>
                <a:latin typeface="+mn-lt"/>
                <a:ea typeface="+mn-ea"/>
                <a:cs typeface="+mn-cs"/>
              </a:rPr>
              <a:t>” (E. G. White, </a:t>
            </a:r>
            <a:r>
              <a:rPr lang="en-GB" sz="1200" i="1" kern="1200" dirty="0" smtClean="0">
                <a:solidFill>
                  <a:schemeClr val="tx1"/>
                </a:solidFill>
                <a:effectLst/>
                <a:latin typeface="+mn-lt"/>
                <a:ea typeface="+mn-ea"/>
                <a:cs typeface="+mn-cs"/>
              </a:rPr>
              <a:t>Testimonies for the Church</a:t>
            </a:r>
            <a:r>
              <a:rPr lang="en-GB" sz="1200" kern="1200" dirty="0" smtClean="0">
                <a:solidFill>
                  <a:schemeClr val="tx1"/>
                </a:solidFill>
                <a:effectLst/>
                <a:latin typeface="+mn-lt"/>
                <a:ea typeface="+mn-ea"/>
                <a:cs typeface="+mn-cs"/>
              </a:rPr>
              <a:t>, Vol. 4, p. 229).</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58060-D1AD-804B-800D-8F2156DCAE6A}" type="slidenum">
              <a:rPr lang="en-US" smtClean="0"/>
              <a:t>7</a:t>
            </a:fld>
            <a:endParaRPr lang="en-US"/>
          </a:p>
        </p:txBody>
      </p:sp>
    </p:spTree>
    <p:extLst>
      <p:ext uri="{BB962C8B-B14F-4D97-AF65-F5344CB8AC3E}">
        <p14:creationId xmlns:p14="http://schemas.microsoft.com/office/powerpoint/2010/main" val="1360847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PRAYER OF COMMITMENT</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Thank you, God, for gifting us with Jesus whose healing ministry while He was on earth teaches us the importance of restoration and healthy living. Help us to reach out in compassion as we seek to bring healing to those sick in body, mind and spirit. Amen.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58060-D1AD-804B-800D-8F2156DCAE6A}" type="slidenum">
              <a:rPr lang="en-US" smtClean="0"/>
              <a:t>8</a:t>
            </a:fld>
            <a:endParaRPr lang="en-US"/>
          </a:p>
        </p:txBody>
      </p:sp>
    </p:spTree>
    <p:extLst>
      <p:ext uri="{BB962C8B-B14F-4D97-AF65-F5344CB8AC3E}">
        <p14:creationId xmlns:p14="http://schemas.microsoft.com/office/powerpoint/2010/main" val="2131759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HOW TO BEGIN</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Research the health needs of women in your church and local community.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Work with your Health Ministries department to address these needs through relevant programs and health seminars.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Use the expertise of health professionals in your church.</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Schedule health training updates for volunteers and church members to enable them to participate in health programs and to minister effectively to the sick.</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Use local health agencies where appropriate to assist you in running health programs in your church and community.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58060-D1AD-804B-800D-8F2156DCAE6A}" type="slidenum">
              <a:rPr lang="en-US" smtClean="0"/>
              <a:t>9</a:t>
            </a:fld>
            <a:endParaRPr lang="en-US"/>
          </a:p>
        </p:txBody>
      </p:sp>
    </p:spTree>
    <p:extLst>
      <p:ext uri="{BB962C8B-B14F-4D97-AF65-F5344CB8AC3E}">
        <p14:creationId xmlns:p14="http://schemas.microsoft.com/office/powerpoint/2010/main" val="33851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B09A22-9B06-944C-AA80-242ED25F72E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70584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B09A22-9B06-944C-AA80-242ED25F72E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191433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B09A22-9B06-944C-AA80-242ED25F72E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63259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B09A22-9B06-944C-AA80-242ED25F72E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36669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B09A22-9B06-944C-AA80-242ED25F72E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188179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B09A22-9B06-944C-AA80-242ED25F72E8}"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131771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B09A22-9B06-944C-AA80-242ED25F72E8}" type="datetimeFigureOut">
              <a:rPr lang="en-US" smtClean="0"/>
              <a:t>3/3/16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204924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B09A22-9B06-944C-AA80-242ED25F72E8}" type="datetimeFigureOut">
              <a:rPr lang="en-US" smtClean="0"/>
              <a:t>3/3/16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28847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09A22-9B06-944C-AA80-242ED25F72E8}" type="datetimeFigureOut">
              <a:rPr lang="en-US" smtClean="0"/>
              <a:t>3/3/16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146691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09A22-9B06-944C-AA80-242ED25F72E8}"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137141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09A22-9B06-944C-AA80-242ED25F72E8}"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041F0-CA8B-1C4B-9FF8-9189BA97AAFA}" type="slidenum">
              <a:rPr lang="en-US" smtClean="0"/>
              <a:t>‹#›</a:t>
            </a:fld>
            <a:endParaRPr lang="en-US"/>
          </a:p>
        </p:txBody>
      </p:sp>
    </p:spTree>
    <p:extLst>
      <p:ext uri="{BB962C8B-B14F-4D97-AF65-F5344CB8AC3E}">
        <p14:creationId xmlns:p14="http://schemas.microsoft.com/office/powerpoint/2010/main" val="4377370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09A22-9B06-944C-AA80-242ED25F72E8}" type="datetimeFigureOut">
              <a:rPr lang="en-US" smtClean="0"/>
              <a:t>3/3/16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041F0-CA8B-1C4B-9FF8-9189BA97AAFA}" type="slidenum">
              <a:rPr lang="en-US" smtClean="0"/>
              <a:t>‹#›</a:t>
            </a:fld>
            <a:endParaRPr lang="en-US"/>
          </a:p>
        </p:txBody>
      </p:sp>
    </p:spTree>
    <p:extLst>
      <p:ext uri="{BB962C8B-B14F-4D97-AF65-F5344CB8AC3E}">
        <p14:creationId xmlns:p14="http://schemas.microsoft.com/office/powerpoint/2010/main" val="1448734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2096"/>
          </a:xfrm>
          <a:prstGeom prst="rect">
            <a:avLst/>
          </a:prstGeom>
        </p:spPr>
      </p:pic>
      <p:sp>
        <p:nvSpPr>
          <p:cNvPr id="2" name="Title 1"/>
          <p:cNvSpPr>
            <a:spLocks noGrp="1"/>
          </p:cNvSpPr>
          <p:nvPr>
            <p:ph type="ctrTitle"/>
          </p:nvPr>
        </p:nvSpPr>
        <p:spPr>
          <a:xfrm>
            <a:off x="5695405" y="2193519"/>
            <a:ext cx="3161211" cy="2387600"/>
          </a:xfrm>
        </p:spPr>
        <p:txBody>
          <a:bodyPr>
            <a:normAutofit fontScale="90000"/>
          </a:bodyPr>
          <a:lstStyle/>
          <a:p>
            <a:r>
              <a:rPr lang="en-GB" b="1" spc="300">
                <a:solidFill>
                  <a:schemeClr val="bg1"/>
                </a:solidFill>
              </a:rPr>
              <a:t>HEALTH </a:t>
            </a:r>
            <a:r>
              <a:rPr lang="en-GB" b="1" spc="300" smtClean="0">
                <a:solidFill>
                  <a:schemeClr val="bg1"/>
                </a:solidFill>
              </a:rPr>
              <a:t/>
            </a:r>
            <a:br>
              <a:rPr lang="en-GB" b="1" spc="300" smtClean="0">
                <a:solidFill>
                  <a:schemeClr val="bg1"/>
                </a:solidFill>
              </a:rPr>
            </a:br>
            <a:r>
              <a:rPr lang="en-GB" b="1" spc="300" smtClean="0">
                <a:solidFill>
                  <a:schemeClr val="bg1"/>
                </a:solidFill>
              </a:rPr>
              <a:t>THREATS</a:t>
            </a:r>
            <a:r>
              <a:rPr lang="en-US" b="1" spc="300" dirty="0">
                <a:solidFill>
                  <a:schemeClr val="bg1"/>
                </a:solidFill>
              </a:rPr>
              <a:t/>
            </a:r>
            <a:br>
              <a:rPr lang="en-US" b="1" spc="300" dirty="0">
                <a:solidFill>
                  <a:schemeClr val="bg1"/>
                </a:solidFill>
              </a:rPr>
            </a:br>
            <a:endParaRPr lang="en-US" b="1" spc="300" dirty="0">
              <a:solidFill>
                <a:schemeClr val="bg1"/>
              </a:solidFill>
            </a:endParaRPr>
          </a:p>
        </p:txBody>
      </p:sp>
      <p:sp>
        <p:nvSpPr>
          <p:cNvPr id="3" name="Subtitle 2"/>
          <p:cNvSpPr>
            <a:spLocks noGrp="1"/>
          </p:cNvSpPr>
          <p:nvPr>
            <p:ph type="subTitle" idx="1"/>
          </p:nvPr>
        </p:nvSpPr>
        <p:spPr>
          <a:xfrm>
            <a:off x="1064623" y="5326334"/>
            <a:ext cx="6858000" cy="1655762"/>
          </a:xfrm>
        </p:spPr>
        <p:txBody>
          <a:bodyPr>
            <a:normAutofit/>
          </a:bodyPr>
          <a:lstStyle/>
          <a:p>
            <a:r>
              <a:rPr lang="en-GB" sz="3200">
                <a:solidFill>
                  <a:schemeClr val="bg1"/>
                </a:solidFill>
              </a:rPr>
              <a:t>Poor health blights </a:t>
            </a:r>
            <a:endParaRPr lang="en-GB" sz="3200" smtClean="0">
              <a:solidFill>
                <a:schemeClr val="bg1"/>
              </a:solidFill>
            </a:endParaRPr>
          </a:p>
          <a:p>
            <a:r>
              <a:rPr lang="en-GB" sz="3200" dirty="0" smtClean="0">
                <a:solidFill>
                  <a:schemeClr val="bg1"/>
                </a:solidFill>
              </a:rPr>
              <a:t>all </a:t>
            </a:r>
            <a:r>
              <a:rPr lang="en-GB" sz="3200" dirty="0">
                <a:solidFill>
                  <a:schemeClr val="bg1"/>
                </a:solidFill>
              </a:rPr>
              <a:t>aspects of a woman’s life</a:t>
            </a:r>
            <a:endParaRPr lang="en-US" sz="3200" dirty="0">
              <a:solidFill>
                <a:schemeClr val="bg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0634" y="6217920"/>
            <a:ext cx="661229" cy="556717"/>
          </a:xfrm>
          <a:prstGeom prst="rect">
            <a:avLst/>
          </a:prstGeom>
        </p:spPr>
      </p:pic>
    </p:spTree>
    <p:extLst>
      <p:ext uri="{BB962C8B-B14F-4D97-AF65-F5344CB8AC3E}">
        <p14:creationId xmlns:p14="http://schemas.microsoft.com/office/powerpoint/2010/main" val="1039248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1" cy="6858000"/>
          </a:xfrm>
          <a:prstGeom prst="rect">
            <a:avLst/>
          </a:prstGeom>
        </p:spPr>
      </p:pic>
      <p:sp>
        <p:nvSpPr>
          <p:cNvPr id="2" name="Title 1"/>
          <p:cNvSpPr>
            <a:spLocks noGrp="1"/>
          </p:cNvSpPr>
          <p:nvPr>
            <p:ph type="title"/>
          </p:nvPr>
        </p:nvSpPr>
        <p:spPr>
          <a:xfrm>
            <a:off x="3448594" y="574133"/>
            <a:ext cx="5145133" cy="1325563"/>
          </a:xfrm>
        </p:spPr>
        <p:txBody>
          <a:bodyPr/>
          <a:lstStyle/>
          <a:p>
            <a:r>
              <a:rPr lang="en-GB" b="1" dirty="0"/>
              <a:t>MINISTRY RESOURCES</a:t>
            </a:r>
            <a:endParaRPr lang="en-US" dirty="0"/>
          </a:p>
        </p:txBody>
      </p:sp>
      <p:sp>
        <p:nvSpPr>
          <p:cNvPr id="3" name="Content Placeholder 2"/>
          <p:cNvSpPr>
            <a:spLocks noGrp="1"/>
          </p:cNvSpPr>
          <p:nvPr>
            <p:ph idx="1"/>
          </p:nvPr>
        </p:nvSpPr>
        <p:spPr>
          <a:xfrm>
            <a:off x="628650" y="2426516"/>
            <a:ext cx="7886700" cy="4000409"/>
          </a:xfrm>
        </p:spPr>
        <p:txBody>
          <a:bodyPr/>
          <a:lstStyle/>
          <a:p>
            <a:pPr marL="0" indent="0">
              <a:buNone/>
            </a:pPr>
            <a:r>
              <a:rPr lang="en-GB" b="1" dirty="0" smtClean="0">
                <a:solidFill>
                  <a:srgbClr val="941651"/>
                </a:solidFill>
              </a:rPr>
              <a:t>  Undertake relevant health initiatives such as:</a:t>
            </a:r>
          </a:p>
          <a:p>
            <a:pPr marL="0" indent="0">
              <a:buNone/>
            </a:pPr>
            <a:endParaRPr lang="en-US" sz="800" b="1" dirty="0" smtClean="0">
              <a:solidFill>
                <a:srgbClr val="941651"/>
              </a:solidFill>
            </a:endParaRPr>
          </a:p>
          <a:p>
            <a:pPr lvl="0"/>
            <a:r>
              <a:rPr lang="en-GB" i="1" dirty="0" smtClean="0"/>
              <a:t>Breathe </a:t>
            </a:r>
            <a:r>
              <a:rPr lang="en-GB" i="1" dirty="0"/>
              <a:t>Free</a:t>
            </a:r>
            <a:r>
              <a:rPr lang="en-GB" dirty="0"/>
              <a:t> seminars for </a:t>
            </a:r>
            <a:r>
              <a:rPr lang="en-GB" dirty="0" smtClean="0"/>
              <a:t>women</a:t>
            </a:r>
            <a:endParaRPr lang="en-US" dirty="0"/>
          </a:p>
          <a:p>
            <a:pPr lvl="0"/>
            <a:r>
              <a:rPr lang="en-GB" dirty="0"/>
              <a:t>Cancer awareness workshops</a:t>
            </a:r>
            <a:endParaRPr lang="en-US" dirty="0"/>
          </a:p>
          <a:p>
            <a:pPr lvl="0"/>
            <a:r>
              <a:rPr lang="en-GB" dirty="0"/>
              <a:t>Cooking and nutrition classes</a:t>
            </a:r>
            <a:endParaRPr lang="en-US" dirty="0"/>
          </a:p>
          <a:p>
            <a:pPr lvl="0"/>
            <a:r>
              <a:rPr lang="en-GB" dirty="0"/>
              <a:t>Emotional resilience and mental well-being seminars</a:t>
            </a:r>
            <a:endParaRPr lang="en-US" dirty="0"/>
          </a:p>
          <a:p>
            <a:pPr lvl="0"/>
            <a:r>
              <a:rPr lang="en-GB" dirty="0"/>
              <a:t>Exercise classes for women</a:t>
            </a:r>
            <a:endParaRPr lang="en-US" dirty="0"/>
          </a:p>
        </p:txBody>
      </p:sp>
    </p:spTree>
    <p:extLst>
      <p:ext uri="{BB962C8B-B14F-4D97-AF65-F5344CB8AC3E}">
        <p14:creationId xmlns:p14="http://schemas.microsoft.com/office/powerpoint/2010/main" val="1232709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BENEFITS</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628650" y="2426517"/>
            <a:ext cx="7886700" cy="4209415"/>
          </a:xfrm>
        </p:spPr>
        <p:txBody>
          <a:bodyPr>
            <a:normAutofit/>
          </a:bodyPr>
          <a:lstStyle/>
          <a:p>
            <a:pPr marL="0" indent="0" algn="ctr">
              <a:lnSpc>
                <a:spcPct val="100000"/>
              </a:lnSpc>
              <a:buNone/>
            </a:pPr>
            <a:r>
              <a:rPr lang="en-GB" sz="2400" dirty="0" smtClean="0"/>
              <a:t>“</a:t>
            </a:r>
            <a:r>
              <a:rPr lang="en-GB" sz="2400" dirty="0"/>
              <a:t>Beloved, I pray that you may prosper in all things and be in health, just as your soul prospers</a:t>
            </a:r>
            <a:r>
              <a:rPr lang="en-GB" sz="2400" dirty="0" smtClean="0"/>
              <a:t>”</a:t>
            </a:r>
          </a:p>
          <a:p>
            <a:pPr marL="0" indent="0" algn="ctr">
              <a:lnSpc>
                <a:spcPct val="100000"/>
              </a:lnSpc>
              <a:buNone/>
            </a:pPr>
            <a:r>
              <a:rPr lang="en-GB" sz="2400" dirty="0" smtClean="0"/>
              <a:t> </a:t>
            </a:r>
            <a:r>
              <a:rPr lang="en-GB" sz="2400" dirty="0"/>
              <a:t>(3 John 2</a:t>
            </a:r>
            <a:r>
              <a:rPr lang="en-GB" sz="2400" dirty="0" smtClean="0"/>
              <a:t>)</a:t>
            </a:r>
          </a:p>
          <a:p>
            <a:pPr marL="0" indent="0" algn="ctr">
              <a:lnSpc>
                <a:spcPct val="100000"/>
              </a:lnSpc>
              <a:buNone/>
            </a:pPr>
            <a:endParaRPr lang="en-US" sz="2400" dirty="0"/>
          </a:p>
          <a:p>
            <a:pPr marL="0" indent="0" algn="ctr">
              <a:lnSpc>
                <a:spcPct val="100000"/>
              </a:lnSpc>
              <a:buNone/>
            </a:pPr>
            <a:r>
              <a:rPr lang="en-GB" sz="2400" dirty="0"/>
              <a:t>“Today we are combining the work of ministry and of healing as we have never done before. We are working to educate our people how to treat the body in sickness, how to regain health, and how to keep well when health is restored.” </a:t>
            </a:r>
            <a:endParaRPr lang="en-GB" sz="2400" dirty="0" smtClean="0"/>
          </a:p>
          <a:p>
            <a:pPr marL="0" indent="0" algn="ctr">
              <a:lnSpc>
                <a:spcPct val="100000"/>
              </a:lnSpc>
              <a:buNone/>
            </a:pPr>
            <a:r>
              <a:rPr lang="en-GB" sz="2400" dirty="0" smtClean="0"/>
              <a:t>(</a:t>
            </a:r>
            <a:r>
              <a:rPr lang="en-GB" sz="2400" dirty="0"/>
              <a:t>E. G. White, Medical Ministry, p. 63).</a:t>
            </a:r>
            <a:endParaRPr lang="en-US" sz="2400" dirty="0"/>
          </a:p>
        </p:txBody>
      </p:sp>
    </p:spTree>
    <p:extLst>
      <p:ext uri="{BB962C8B-B14F-4D97-AF65-F5344CB8AC3E}">
        <p14:creationId xmlns:p14="http://schemas.microsoft.com/office/powerpoint/2010/main" val="1947154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9906" y="1201151"/>
            <a:ext cx="7886700" cy="1325563"/>
          </a:xfrm>
        </p:spPr>
        <p:txBody>
          <a:bodyPr>
            <a:normAutofit/>
          </a:bodyPr>
          <a:lstStyle/>
          <a:p>
            <a:pPr lvl="1"/>
            <a:r>
              <a:rPr lang="en-GB" sz="4400" b="1" smtClean="0">
                <a:solidFill>
                  <a:schemeClr val="bg1"/>
                </a:solidFill>
                <a:latin typeface="+mn-lt"/>
              </a:rPr>
              <a:t>THE CHALLENGE</a:t>
            </a:r>
            <a:endParaRPr lang="en-GB" sz="4400" b="1" dirty="0">
              <a:solidFill>
                <a:schemeClr val="bg1"/>
              </a:solidFill>
              <a:latin typeface="+mn-lt"/>
            </a:endParaRPr>
          </a:p>
        </p:txBody>
      </p:sp>
      <p:sp>
        <p:nvSpPr>
          <p:cNvPr id="3" name="Content Placeholder 2"/>
          <p:cNvSpPr>
            <a:spLocks noGrp="1"/>
          </p:cNvSpPr>
          <p:nvPr>
            <p:ph idx="1"/>
          </p:nvPr>
        </p:nvSpPr>
        <p:spPr>
          <a:xfrm>
            <a:off x="628650" y="2635522"/>
            <a:ext cx="7886700" cy="2458992"/>
          </a:xfrm>
        </p:spPr>
        <p:txBody>
          <a:bodyPr>
            <a:normAutofit/>
          </a:bodyPr>
          <a:lstStyle/>
          <a:p>
            <a:pPr marL="0" indent="0" algn="ctr">
              <a:lnSpc>
                <a:spcPct val="100000"/>
              </a:lnSpc>
              <a:buNone/>
            </a:pPr>
            <a:endParaRPr lang="en-US" sz="3200" dirty="0"/>
          </a:p>
          <a:p>
            <a:pPr marL="0" indent="0" algn="ctr">
              <a:lnSpc>
                <a:spcPct val="100000"/>
              </a:lnSpc>
              <a:buNone/>
            </a:pPr>
            <a:r>
              <a:rPr lang="en-GB" sz="3200" dirty="0">
                <a:solidFill>
                  <a:srgbClr val="941651"/>
                </a:solidFill>
              </a:rPr>
              <a:t>Poor health blights all aspects of a woman’s life and undermines her ability to be a fully productive participant in God’s work. </a:t>
            </a:r>
          </a:p>
        </p:txBody>
      </p:sp>
    </p:spTree>
    <p:extLst>
      <p:ext uri="{BB962C8B-B14F-4D97-AF65-F5344CB8AC3E}">
        <p14:creationId xmlns:p14="http://schemas.microsoft.com/office/powerpoint/2010/main" val="919524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63783" y="1253400"/>
            <a:ext cx="7886700" cy="1325563"/>
          </a:xfrm>
        </p:spPr>
        <p:txBody>
          <a:bodyPr/>
          <a:lstStyle/>
          <a:p>
            <a:r>
              <a:rPr lang="en-US" b="1" dirty="0" smtClean="0">
                <a:solidFill>
                  <a:schemeClr val="bg1"/>
                </a:solidFill>
                <a:latin typeface="+mn-lt"/>
              </a:rPr>
              <a:t>HEALTH CHALLENGES </a:t>
            </a:r>
            <a:endParaRPr lang="en-US" b="1" dirty="0">
              <a:solidFill>
                <a:schemeClr val="bg1"/>
              </a:solidFill>
              <a:latin typeface="+mn-lt"/>
            </a:endParaRPr>
          </a:p>
        </p:txBody>
      </p:sp>
      <p:sp>
        <p:nvSpPr>
          <p:cNvPr id="3" name="Content Placeholder 2"/>
          <p:cNvSpPr>
            <a:spLocks noGrp="1"/>
          </p:cNvSpPr>
          <p:nvPr>
            <p:ph idx="1"/>
          </p:nvPr>
        </p:nvSpPr>
        <p:spPr>
          <a:xfrm>
            <a:off x="576397" y="2687774"/>
            <a:ext cx="8174085" cy="3634649"/>
          </a:xfrm>
        </p:spPr>
        <p:txBody>
          <a:bodyPr>
            <a:normAutofit/>
          </a:bodyPr>
          <a:lstStyle/>
          <a:p>
            <a:pPr marL="171450" lvl="0" indent="-171450">
              <a:buFont typeface="Arial" charset="0"/>
              <a:buChar char="•"/>
            </a:pPr>
            <a:r>
              <a:rPr lang="en-GB" sz="3200" b="1" i="1" dirty="0"/>
              <a:t>Abuse</a:t>
            </a:r>
            <a:r>
              <a:rPr lang="en-GB" sz="3200" dirty="0"/>
              <a:t> - Girls are much more likely to suffer sexual abuse than are boys.</a:t>
            </a:r>
            <a:endParaRPr lang="en-US" sz="3200" dirty="0"/>
          </a:p>
          <a:p>
            <a:pPr marL="171450" lvl="0" indent="-171450">
              <a:buFont typeface="Arial" charset="0"/>
              <a:buChar char="•"/>
            </a:pPr>
            <a:r>
              <a:rPr lang="en-GB" sz="3200" b="1" i="1" dirty="0"/>
              <a:t>Accidents </a:t>
            </a:r>
            <a:r>
              <a:rPr lang="en-GB" sz="3200" dirty="0"/>
              <a:t>- Road traffic injuries are the leading cause of death among adolescent girls in high- and upper-middle-income countries.</a:t>
            </a:r>
            <a:endParaRPr lang="en-US" sz="3200" dirty="0"/>
          </a:p>
          <a:p>
            <a:pPr marL="171450" lvl="0" indent="-171450">
              <a:buFont typeface="Arial" charset="0"/>
              <a:buChar char="•"/>
            </a:pPr>
            <a:r>
              <a:rPr lang="en-GB" sz="3200" b="1" i="1" dirty="0"/>
              <a:t>Breast cancer</a:t>
            </a:r>
            <a:r>
              <a:rPr lang="en-GB" sz="3200" dirty="0"/>
              <a:t> - is the leading cancer killer among women aged 20–59 years worldwide. </a:t>
            </a:r>
            <a:endParaRPr lang="en-US" sz="3200" dirty="0"/>
          </a:p>
        </p:txBody>
      </p:sp>
    </p:spTree>
    <p:extLst>
      <p:ext uri="{BB962C8B-B14F-4D97-AF65-F5344CB8AC3E}">
        <p14:creationId xmlns:p14="http://schemas.microsoft.com/office/powerpoint/2010/main" val="1149373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2523" y="2531020"/>
            <a:ext cx="8227967" cy="3869780"/>
          </a:xfrm>
        </p:spPr>
        <p:txBody>
          <a:bodyPr>
            <a:normAutofit/>
          </a:bodyPr>
          <a:lstStyle/>
          <a:p>
            <a:pPr marL="171450" lvl="0" indent="-171450">
              <a:buFont typeface="Arial" charset="0"/>
              <a:buChar char="•"/>
            </a:pPr>
            <a:r>
              <a:rPr lang="en-GB" sz="3200" b="1" i="1" dirty="0"/>
              <a:t>Cardiovascular disease</a:t>
            </a:r>
            <a:r>
              <a:rPr lang="en-GB" sz="3200" b="1" dirty="0"/>
              <a:t> - </a:t>
            </a:r>
            <a:r>
              <a:rPr lang="en-GB" sz="3200" dirty="0"/>
              <a:t>is the number one killer of women globally. </a:t>
            </a:r>
            <a:endParaRPr lang="en-US" sz="3200" dirty="0"/>
          </a:p>
          <a:p>
            <a:pPr marL="171450" lvl="0" indent="-171450">
              <a:buFont typeface="Arial" charset="0"/>
              <a:buChar char="•"/>
            </a:pPr>
            <a:r>
              <a:rPr lang="en-GB" sz="3200" b="1" i="1" dirty="0"/>
              <a:t>Maternal deaths</a:t>
            </a:r>
            <a:r>
              <a:rPr lang="en-GB" sz="3200" dirty="0"/>
              <a:t> - Almost all (99%) of the approximate 287,000 maternal deaths every year occur in developing countries. </a:t>
            </a:r>
            <a:endParaRPr lang="en-US" sz="3200" dirty="0"/>
          </a:p>
          <a:p>
            <a:pPr marL="171450" lvl="0" indent="-171450">
              <a:buFont typeface="Arial" charset="0"/>
              <a:buChar char="•"/>
            </a:pPr>
            <a:r>
              <a:rPr lang="en-GB" sz="3200" b="1" i="1" dirty="0"/>
              <a:t>Reduced longevity in developing </a:t>
            </a:r>
            <a:endParaRPr lang="en-GB" sz="3200" b="1" i="1" dirty="0" smtClean="0"/>
          </a:p>
          <a:p>
            <a:pPr marL="0" lvl="0" indent="0">
              <a:buNone/>
            </a:pPr>
            <a:endParaRPr lang="en-GB" sz="1100" b="1" i="1" dirty="0"/>
          </a:p>
          <a:p>
            <a:pPr marL="0" lvl="0" indent="0" algn="ctr">
              <a:lnSpc>
                <a:spcPct val="100000"/>
              </a:lnSpc>
              <a:spcBef>
                <a:spcPts val="0"/>
              </a:spcBef>
              <a:buNone/>
              <a:defRPr/>
            </a:pPr>
            <a:r>
              <a:rPr lang="en-GB" sz="1800" dirty="0"/>
              <a:t>(Source: WHO Women’s Health Fact Sheet No. 334, September 2013)</a:t>
            </a:r>
            <a:endParaRPr lang="en-US" sz="1800" dirty="0"/>
          </a:p>
        </p:txBody>
      </p:sp>
    </p:spTree>
    <p:extLst>
      <p:ext uri="{BB962C8B-B14F-4D97-AF65-F5344CB8AC3E}">
        <p14:creationId xmlns:p14="http://schemas.microsoft.com/office/powerpoint/2010/main" val="744296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1" cy="6916690"/>
          </a:xfrm>
          <a:prstGeom prst="rect">
            <a:avLst/>
          </a:prstGeom>
        </p:spPr>
      </p:pic>
      <p:sp>
        <p:nvSpPr>
          <p:cNvPr id="2" name="Title 1"/>
          <p:cNvSpPr>
            <a:spLocks noGrp="1"/>
          </p:cNvSpPr>
          <p:nvPr>
            <p:ph type="title"/>
          </p:nvPr>
        </p:nvSpPr>
        <p:spPr>
          <a:xfrm>
            <a:off x="3553096" y="861514"/>
            <a:ext cx="4962253" cy="1325563"/>
          </a:xfrm>
        </p:spPr>
        <p:txBody>
          <a:bodyPr>
            <a:normAutofit fontScale="90000"/>
          </a:bodyPr>
          <a:lstStyle/>
          <a:p>
            <a:pPr algn="ctr"/>
            <a:r>
              <a:rPr lang="en-GB" b="1" dirty="0">
                <a:solidFill>
                  <a:srgbClr val="941651"/>
                </a:solidFill>
                <a:latin typeface="+mn-lt"/>
              </a:rPr>
              <a:t>DISEASES IMPACTING WOMEN’S HEALTH:</a:t>
            </a:r>
          </a:p>
        </p:txBody>
      </p:sp>
      <p:sp>
        <p:nvSpPr>
          <p:cNvPr id="3" name="Content Placeholder 2"/>
          <p:cNvSpPr>
            <a:spLocks noGrp="1"/>
          </p:cNvSpPr>
          <p:nvPr>
            <p:ph sz="half" idx="1"/>
          </p:nvPr>
        </p:nvSpPr>
        <p:spPr>
          <a:xfrm>
            <a:off x="1307917" y="2792277"/>
            <a:ext cx="3838848" cy="3739152"/>
          </a:xfrm>
        </p:spPr>
        <p:txBody>
          <a:bodyPr>
            <a:noAutofit/>
          </a:bodyPr>
          <a:lstStyle/>
          <a:p>
            <a:pPr lvl="0">
              <a:lnSpc>
                <a:spcPct val="100000"/>
              </a:lnSpc>
            </a:pPr>
            <a:r>
              <a:rPr lang="en-GB" sz="2400" dirty="0"/>
              <a:t>AIDS/HIV</a:t>
            </a:r>
            <a:endParaRPr lang="en-US" sz="2400" dirty="0"/>
          </a:p>
          <a:p>
            <a:pPr lvl="0">
              <a:lnSpc>
                <a:spcPct val="100000"/>
              </a:lnSpc>
            </a:pPr>
            <a:r>
              <a:rPr lang="en-GB" sz="2400" dirty="0"/>
              <a:t>Alzheimer’s Disease </a:t>
            </a:r>
            <a:endParaRPr lang="en-US" sz="2400" dirty="0"/>
          </a:p>
          <a:p>
            <a:pPr lvl="0">
              <a:lnSpc>
                <a:spcPct val="100000"/>
              </a:lnSpc>
            </a:pPr>
            <a:r>
              <a:rPr lang="en-GB" sz="2400" dirty="0"/>
              <a:t>Arthritis</a:t>
            </a:r>
            <a:endParaRPr lang="en-US" sz="2400" dirty="0"/>
          </a:p>
          <a:p>
            <a:pPr lvl="0">
              <a:lnSpc>
                <a:spcPct val="100000"/>
              </a:lnSpc>
            </a:pPr>
            <a:r>
              <a:rPr lang="en-GB" sz="2400" dirty="0"/>
              <a:t>Breast cancer and inflammatory breast disease</a:t>
            </a:r>
            <a:endParaRPr lang="en-US" sz="2400" dirty="0"/>
          </a:p>
          <a:p>
            <a:pPr lvl="0">
              <a:lnSpc>
                <a:spcPct val="100000"/>
              </a:lnSpc>
            </a:pPr>
            <a:r>
              <a:rPr lang="en-GB" sz="2400" dirty="0"/>
              <a:t>Coronary artery disease</a:t>
            </a:r>
            <a:endParaRPr lang="en-US" sz="2400" dirty="0"/>
          </a:p>
          <a:p>
            <a:pPr lvl="0">
              <a:lnSpc>
                <a:spcPct val="100000"/>
              </a:lnSpc>
            </a:pPr>
            <a:r>
              <a:rPr lang="en-GB" sz="2400" dirty="0"/>
              <a:t>Chlamydia</a:t>
            </a:r>
            <a:endParaRPr lang="en-US" sz="2400" dirty="0"/>
          </a:p>
          <a:p>
            <a:pPr marL="0" lvl="0" indent="0">
              <a:lnSpc>
                <a:spcPct val="100000"/>
              </a:lnSpc>
              <a:buNone/>
            </a:pPr>
            <a:endParaRPr lang="en-US" sz="2400" dirty="0"/>
          </a:p>
        </p:txBody>
      </p:sp>
      <p:sp>
        <p:nvSpPr>
          <p:cNvPr id="4" name="Content Placeholder 3"/>
          <p:cNvSpPr>
            <a:spLocks noGrp="1"/>
          </p:cNvSpPr>
          <p:nvPr>
            <p:ph sz="half" idx="2"/>
          </p:nvPr>
        </p:nvSpPr>
        <p:spPr>
          <a:xfrm>
            <a:off x="4759780" y="2713901"/>
            <a:ext cx="4384220" cy="4351338"/>
          </a:xfrm>
        </p:spPr>
        <p:txBody>
          <a:bodyPr>
            <a:normAutofit/>
          </a:bodyPr>
          <a:lstStyle/>
          <a:p>
            <a:pPr lvl="0">
              <a:lnSpc>
                <a:spcPct val="120000"/>
              </a:lnSpc>
            </a:pPr>
            <a:r>
              <a:rPr lang="en-GB" sz="2400" dirty="0"/>
              <a:t>Depressive disorders</a:t>
            </a:r>
            <a:endParaRPr lang="en-US" sz="2400" dirty="0"/>
          </a:p>
          <a:p>
            <a:pPr lvl="0">
              <a:lnSpc>
                <a:spcPct val="120000"/>
              </a:lnSpc>
            </a:pPr>
            <a:r>
              <a:rPr lang="en-GB" sz="2400" dirty="0"/>
              <a:t>Drug abuse</a:t>
            </a:r>
            <a:endParaRPr lang="en-US" sz="2400" dirty="0"/>
          </a:p>
          <a:p>
            <a:pPr lvl="0">
              <a:lnSpc>
                <a:spcPct val="120000"/>
              </a:lnSpc>
            </a:pPr>
            <a:r>
              <a:rPr lang="en-GB" sz="2400" dirty="0"/>
              <a:t>Hepatitis A, B &amp; C</a:t>
            </a:r>
            <a:endParaRPr lang="en-US" sz="2400" dirty="0"/>
          </a:p>
          <a:p>
            <a:pPr lvl="0">
              <a:lnSpc>
                <a:spcPct val="120000"/>
              </a:lnSpc>
            </a:pPr>
            <a:r>
              <a:rPr lang="en-GB" sz="2400" dirty="0"/>
              <a:t>Hypertension</a:t>
            </a:r>
            <a:endParaRPr lang="en-US" sz="2400" dirty="0"/>
          </a:p>
          <a:p>
            <a:pPr lvl="0">
              <a:lnSpc>
                <a:spcPct val="120000"/>
              </a:lnSpc>
            </a:pPr>
            <a:r>
              <a:rPr lang="en-GB" sz="2400" dirty="0"/>
              <a:t>Lupus</a:t>
            </a:r>
            <a:endParaRPr lang="en-US" sz="2400" dirty="0"/>
          </a:p>
          <a:p>
            <a:pPr lvl="0">
              <a:lnSpc>
                <a:spcPct val="120000"/>
              </a:lnSpc>
            </a:pPr>
            <a:r>
              <a:rPr lang="en-GB" sz="2400" dirty="0"/>
              <a:t>Malnutrition</a:t>
            </a:r>
            <a:endParaRPr lang="en-US" sz="2400" dirty="0"/>
          </a:p>
          <a:p>
            <a:pPr lvl="0">
              <a:lnSpc>
                <a:spcPct val="120000"/>
              </a:lnSpc>
            </a:pPr>
            <a:r>
              <a:rPr lang="en-GB" sz="2400" dirty="0" smtClean="0"/>
              <a:t>Osteoporosis</a:t>
            </a:r>
            <a:endParaRPr lang="en-US" sz="2400" dirty="0"/>
          </a:p>
        </p:txBody>
      </p:sp>
    </p:spTree>
    <p:extLst>
      <p:ext uri="{BB962C8B-B14F-4D97-AF65-F5344CB8AC3E}">
        <p14:creationId xmlns:p14="http://schemas.microsoft.com/office/powerpoint/2010/main" val="159973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1" cy="6858000"/>
          </a:xfrm>
          <a:prstGeom prst="rect">
            <a:avLst/>
          </a:prstGeom>
        </p:spPr>
      </p:pic>
      <p:sp>
        <p:nvSpPr>
          <p:cNvPr id="2" name="Title 1"/>
          <p:cNvSpPr>
            <a:spLocks noGrp="1"/>
          </p:cNvSpPr>
          <p:nvPr>
            <p:ph type="title"/>
          </p:nvPr>
        </p:nvSpPr>
        <p:spPr>
          <a:xfrm>
            <a:off x="3396343" y="1148898"/>
            <a:ext cx="4910001" cy="1325563"/>
          </a:xfrm>
        </p:spPr>
        <p:txBody>
          <a:bodyPr/>
          <a:lstStyle/>
          <a:p>
            <a:pPr algn="ctr"/>
            <a:r>
              <a:rPr lang="en-GB" b="1" dirty="0">
                <a:solidFill>
                  <a:srgbClr val="941651"/>
                </a:solidFill>
                <a:latin typeface="+mn-lt"/>
                <a:ea typeface="Al Nile" charset="-78"/>
                <a:cs typeface="Al Nile" charset="-78"/>
              </a:rPr>
              <a:t>GOD’S REQUEST</a:t>
            </a:r>
          </a:p>
        </p:txBody>
      </p:sp>
      <p:sp>
        <p:nvSpPr>
          <p:cNvPr id="3" name="Content Placeholder 2"/>
          <p:cNvSpPr>
            <a:spLocks noGrp="1"/>
          </p:cNvSpPr>
          <p:nvPr>
            <p:ph idx="1"/>
          </p:nvPr>
        </p:nvSpPr>
        <p:spPr>
          <a:xfrm>
            <a:off x="496389" y="2557144"/>
            <a:ext cx="8306343" cy="3190512"/>
          </a:xfrm>
        </p:spPr>
        <p:txBody>
          <a:bodyPr/>
          <a:lstStyle/>
          <a:p>
            <a:pPr marL="0" indent="0" algn="ctr">
              <a:lnSpc>
                <a:spcPct val="100000"/>
              </a:lnSpc>
              <a:buNone/>
            </a:pPr>
            <a:endParaRPr lang="en-US" dirty="0"/>
          </a:p>
          <a:p>
            <a:pPr marL="0" indent="0" algn="ctr">
              <a:lnSpc>
                <a:spcPct val="100000"/>
              </a:lnSpc>
              <a:buNone/>
            </a:pPr>
            <a:r>
              <a:rPr lang="en-GB" i="1" dirty="0"/>
              <a:t> </a:t>
            </a:r>
            <a:r>
              <a:rPr lang="en-GB" dirty="0"/>
              <a:t>“Gospel workers should be able also to give instruction in the principles of healthful living. There is sickness everywhere, and most of it might be prevented by attention to the laws of health” </a:t>
            </a:r>
            <a:endParaRPr lang="en-GB" dirty="0" smtClean="0"/>
          </a:p>
          <a:p>
            <a:pPr marL="0" indent="0" algn="ctr">
              <a:lnSpc>
                <a:spcPct val="100000"/>
              </a:lnSpc>
              <a:buNone/>
            </a:pPr>
            <a:r>
              <a:rPr lang="en-GB" i="1" dirty="0" smtClean="0"/>
              <a:t>(</a:t>
            </a:r>
            <a:r>
              <a:rPr lang="en-GB" i="1" dirty="0"/>
              <a:t>E. G. White, Ministry of Healing</a:t>
            </a:r>
            <a:r>
              <a:rPr lang="en-GB" dirty="0"/>
              <a:t>, p. 146).</a:t>
            </a:r>
          </a:p>
        </p:txBody>
      </p:sp>
    </p:spTree>
    <p:extLst>
      <p:ext uri="{BB962C8B-B14F-4D97-AF65-F5344CB8AC3E}">
        <p14:creationId xmlns:p14="http://schemas.microsoft.com/office/powerpoint/2010/main" val="1068621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994414" y="1227275"/>
            <a:ext cx="5902779" cy="1325563"/>
          </a:xfrm>
        </p:spPr>
        <p:txBody>
          <a:bodyPr/>
          <a:lstStyle/>
          <a:p>
            <a:r>
              <a:rPr lang="en-GB" b="1" dirty="0">
                <a:solidFill>
                  <a:schemeClr val="bg1"/>
                </a:solidFill>
                <a:latin typeface="+mn-lt"/>
              </a:rPr>
              <a:t>OUR RESPONSE</a:t>
            </a:r>
            <a:endParaRPr lang="en-US" dirty="0">
              <a:solidFill>
                <a:schemeClr val="bg1"/>
              </a:solidFill>
              <a:latin typeface="+mn-lt"/>
            </a:endParaRPr>
          </a:p>
        </p:txBody>
      </p:sp>
      <p:sp>
        <p:nvSpPr>
          <p:cNvPr id="3" name="Content Placeholder 2"/>
          <p:cNvSpPr>
            <a:spLocks noGrp="1"/>
          </p:cNvSpPr>
          <p:nvPr>
            <p:ph idx="1"/>
          </p:nvPr>
        </p:nvSpPr>
        <p:spPr>
          <a:xfrm>
            <a:off x="628650" y="2766151"/>
            <a:ext cx="7886700" cy="2667998"/>
          </a:xfrm>
        </p:spPr>
        <p:txBody>
          <a:bodyPr/>
          <a:lstStyle/>
          <a:p>
            <a:pPr marL="0" indent="0" algn="ctr">
              <a:lnSpc>
                <a:spcPct val="100000"/>
              </a:lnSpc>
              <a:buNone/>
            </a:pPr>
            <a:r>
              <a:rPr lang="en-GB" dirty="0" smtClean="0"/>
              <a:t>“</a:t>
            </a:r>
            <a:r>
              <a:rPr lang="en-GB" dirty="0"/>
              <a:t>The suffering and destitute are our </a:t>
            </a:r>
            <a:r>
              <a:rPr lang="en-GB" dirty="0" err="1"/>
              <a:t>neighbors</a:t>
            </a:r>
            <a:r>
              <a:rPr lang="en-GB" dirty="0"/>
              <a:t>, and when their wants are brought to our knowledge it is our duty to relieve them as far as possible” </a:t>
            </a:r>
            <a:endParaRPr lang="en-GB" dirty="0" smtClean="0"/>
          </a:p>
          <a:p>
            <a:pPr marL="0" indent="0" algn="ctr">
              <a:lnSpc>
                <a:spcPct val="100000"/>
              </a:lnSpc>
              <a:buNone/>
            </a:pPr>
            <a:endParaRPr lang="en-GB" sz="900" dirty="0" smtClean="0"/>
          </a:p>
          <a:p>
            <a:pPr marL="0" indent="0" algn="ctr">
              <a:lnSpc>
                <a:spcPct val="100000"/>
              </a:lnSpc>
              <a:buNone/>
            </a:pPr>
            <a:r>
              <a:rPr lang="en-GB" sz="2400" dirty="0" smtClean="0"/>
              <a:t>(</a:t>
            </a:r>
            <a:r>
              <a:rPr lang="en-GB" sz="2400" dirty="0"/>
              <a:t>E. G. White, </a:t>
            </a:r>
            <a:r>
              <a:rPr lang="en-GB" sz="2400" i="1" dirty="0"/>
              <a:t>Testimonies for the Church</a:t>
            </a:r>
            <a:r>
              <a:rPr lang="en-GB" sz="2400" dirty="0"/>
              <a:t>, Vol. 4, p. 229).</a:t>
            </a:r>
            <a:endParaRPr lang="en-US" sz="2400" dirty="0"/>
          </a:p>
        </p:txBody>
      </p:sp>
    </p:spTree>
    <p:extLst>
      <p:ext uri="{BB962C8B-B14F-4D97-AF65-F5344CB8AC3E}">
        <p14:creationId xmlns:p14="http://schemas.microsoft.com/office/powerpoint/2010/main" val="1468120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0900" y="1279527"/>
            <a:ext cx="6033407" cy="1325563"/>
          </a:xfrm>
        </p:spPr>
        <p:txBody>
          <a:bodyPr>
            <a:normAutofit/>
          </a:bodyPr>
          <a:lstStyle/>
          <a:p>
            <a:r>
              <a:rPr lang="en-GB" sz="4000" b="1" dirty="0">
                <a:solidFill>
                  <a:schemeClr val="bg1"/>
                </a:solidFill>
                <a:latin typeface="+mn-lt"/>
              </a:rPr>
              <a:t>PRAYER OF COMMITMENT</a:t>
            </a:r>
          </a:p>
        </p:txBody>
      </p:sp>
      <p:sp>
        <p:nvSpPr>
          <p:cNvPr id="3" name="Content Placeholder 2"/>
          <p:cNvSpPr>
            <a:spLocks noGrp="1"/>
          </p:cNvSpPr>
          <p:nvPr>
            <p:ph idx="1"/>
          </p:nvPr>
        </p:nvSpPr>
        <p:spPr>
          <a:xfrm>
            <a:off x="628650" y="2922904"/>
            <a:ext cx="7886700" cy="3425645"/>
          </a:xfrm>
        </p:spPr>
        <p:txBody>
          <a:bodyPr>
            <a:normAutofit/>
          </a:bodyPr>
          <a:lstStyle/>
          <a:p>
            <a:pPr marL="0" indent="0" algn="ctr">
              <a:lnSpc>
                <a:spcPct val="100000"/>
              </a:lnSpc>
              <a:buNone/>
            </a:pPr>
            <a:r>
              <a:rPr lang="en-GB" dirty="0"/>
              <a:t>Thank you, God, for gifting us with Jesus whose healing ministry while He was on earth teaches us the importance of restoration and healthy living. Help us to reach out in compassion as we seek to bring healing to those sick in body, mind and spirit. Amen.</a:t>
            </a:r>
            <a:endParaRPr lang="en-US" dirty="0"/>
          </a:p>
        </p:txBody>
      </p:sp>
    </p:spTree>
    <p:extLst>
      <p:ext uri="{BB962C8B-B14F-4D97-AF65-F5344CB8AC3E}">
        <p14:creationId xmlns:p14="http://schemas.microsoft.com/office/powerpoint/2010/main" val="259923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1201149"/>
            <a:ext cx="7886700" cy="1325563"/>
          </a:xfrm>
        </p:spPr>
        <p:txBody>
          <a:bodyPr/>
          <a:lstStyle/>
          <a:p>
            <a:r>
              <a:rPr lang="en-GB" b="1" dirty="0"/>
              <a:t>HOW TO BEGIN</a:t>
            </a:r>
          </a:p>
        </p:txBody>
      </p:sp>
      <p:sp>
        <p:nvSpPr>
          <p:cNvPr id="3" name="Content Placeholder 2"/>
          <p:cNvSpPr>
            <a:spLocks noGrp="1"/>
          </p:cNvSpPr>
          <p:nvPr>
            <p:ph idx="1"/>
          </p:nvPr>
        </p:nvSpPr>
        <p:spPr>
          <a:xfrm>
            <a:off x="628650" y="2531019"/>
            <a:ext cx="7886700" cy="3138261"/>
          </a:xfrm>
        </p:spPr>
        <p:txBody>
          <a:bodyPr/>
          <a:lstStyle/>
          <a:p>
            <a:pPr lvl="0"/>
            <a:r>
              <a:rPr lang="en-GB" dirty="0"/>
              <a:t>Research the health needs of women in your church and local community. </a:t>
            </a:r>
            <a:endParaRPr lang="en-US" dirty="0"/>
          </a:p>
          <a:p>
            <a:pPr lvl="0"/>
            <a:r>
              <a:rPr lang="en-GB" dirty="0"/>
              <a:t>Work with your Health Ministries department to address these needs through relevant programs and health seminars.</a:t>
            </a:r>
            <a:endParaRPr lang="en-US" dirty="0"/>
          </a:p>
          <a:p>
            <a:pPr lvl="0"/>
            <a:r>
              <a:rPr lang="en-GB" dirty="0"/>
              <a:t>Use the expertise of health professionals in your church.</a:t>
            </a:r>
            <a:endParaRPr lang="en-US" dirty="0"/>
          </a:p>
        </p:txBody>
      </p:sp>
    </p:spTree>
    <p:extLst>
      <p:ext uri="{BB962C8B-B14F-4D97-AF65-F5344CB8AC3E}">
        <p14:creationId xmlns:p14="http://schemas.microsoft.com/office/powerpoint/2010/main" val="1874166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1427</Words>
  <Application>Microsoft Macintosh PowerPoint</Application>
  <PresentationFormat>On-screen Show (4:3)</PresentationFormat>
  <Paragraphs>144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Al Nile</vt:lpstr>
      <vt:lpstr>Calibri</vt:lpstr>
      <vt:lpstr>Calibri Light</vt:lpstr>
      <vt:lpstr>Arial</vt:lpstr>
      <vt:lpstr>Office Theme</vt:lpstr>
      <vt:lpstr>HEALTH  THREATS </vt:lpstr>
      <vt:lpstr>THE CHALLENGE</vt:lpstr>
      <vt:lpstr>HEALTH CHALLENGES </vt:lpstr>
      <vt:lpstr>PowerPoint Presentation</vt:lpstr>
      <vt:lpstr>DISEASES IMPACTING WOMEN’S HEALTH:</vt:lpstr>
      <vt:lpstr>GOD’S REQUEST</vt:lpstr>
      <vt:lpstr>OUR RESPONSE</vt:lpstr>
      <vt:lpstr>PRAYER OF COMMITMENT</vt:lpstr>
      <vt:lpstr>HOW TO BEGIN</vt:lpstr>
      <vt:lpstr>MINISTRY RESOURCES</vt:lpstr>
      <vt:lpstr>THE BENEFITS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THREATS </dc:title>
  <dc:creator>Arrais, Raquel</dc:creator>
  <cp:lastModifiedBy>Arrais, Raquel</cp:lastModifiedBy>
  <cp:revision>8</cp:revision>
  <dcterms:created xsi:type="dcterms:W3CDTF">2016-03-02T19:43:23Z</dcterms:created>
  <dcterms:modified xsi:type="dcterms:W3CDTF">2016-03-03T19:15:46Z</dcterms:modified>
</cp:coreProperties>
</file>